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59" r:id="rId5"/>
    <p:sldId id="268" r:id="rId6"/>
    <p:sldId id="261" r:id="rId7"/>
    <p:sldId id="267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977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7987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0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5106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7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0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9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7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3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95A16DD3-B5BB-4D3C-8D59-0286023C66C7}" type="datetimeFigureOut">
              <a:rPr lang="en-US" smtClean="0"/>
              <a:t>2021-06-07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CFC6FF1F-2F83-4F59-9A6A-8489118FB5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05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tcharts.com/literary-devices-and-terms/sonnet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848" y="1506829"/>
            <a:ext cx="9144000" cy="4919729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003300"/>
          </a:effectLst>
        </p:spPr>
      </p:pic>
    </p:spTree>
    <p:extLst>
      <p:ext uri="{BB962C8B-B14F-4D97-AF65-F5344CB8AC3E}">
        <p14:creationId xmlns:p14="http://schemas.microsoft.com/office/powerpoint/2010/main" val="15661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0457"/>
            <a:ext cx="9144000" cy="1197736"/>
          </a:xfrm>
        </p:spPr>
        <p:txBody>
          <a:bodyPr>
            <a:normAutofit/>
          </a:bodyPr>
          <a:lstStyle/>
          <a:p>
            <a:r>
              <a:rPr lang="en-US" b="1" dirty="0" smtClean="0"/>
              <a:t>Themes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24259"/>
            <a:ext cx="9144000" cy="397957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/>
              <a:t>Work, Ambition, and Aging</a:t>
            </a:r>
          </a:p>
          <a:p>
            <a:pPr>
              <a:lnSpc>
                <a:spcPct val="200000"/>
              </a:lnSpc>
            </a:pPr>
            <a:r>
              <a:rPr lang="en-US" sz="3600" b="1" dirty="0"/>
              <a:t>Faith, Grace, and Self-Surrender</a:t>
            </a:r>
          </a:p>
          <a:p>
            <a:pPr>
              <a:lnSpc>
                <a:spcPct val="20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24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7577"/>
            <a:ext cx="9144000" cy="10560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Detailed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9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8035"/>
            <a:ext cx="9144000" cy="9787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John </a:t>
            </a:r>
            <a:r>
              <a:rPr lang="en-US" b="1" dirty="0" smtClean="0"/>
              <a:t>Milton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848" y="1506829"/>
            <a:ext cx="9144000" cy="4919729"/>
          </a:xfrm>
          <a:effectLst>
            <a:softEdge rad="101600"/>
          </a:effectLst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"How Soon Hath Time"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Summary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/>
              <a:t>Form and Structure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/>
              <a:t>Meter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Rhyme Scheme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Themes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Detailed Analysis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Historical </a:t>
            </a:r>
            <a:r>
              <a:rPr lang="en-US" b="1" dirty="0" smtClean="0"/>
              <a:t>Context</a:t>
            </a:r>
          </a:p>
          <a:p>
            <a:pPr algn="l"/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</a:t>
            </a:r>
          </a:p>
          <a:p>
            <a:pPr algn="l"/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               </a:t>
            </a:r>
            <a:endParaRPr lang="en-US" b="1" dirty="0" smtClean="0"/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                     </a:t>
            </a:r>
            <a:r>
              <a:rPr lang="en-US" b="1" dirty="0" smtClean="0"/>
              <a:t>     </a:t>
            </a:r>
            <a:r>
              <a:rPr lang="en-US" b="1" dirty="0" err="1" smtClean="0"/>
              <a:t>Atheer</a:t>
            </a:r>
            <a:r>
              <a:rPr lang="en-US" b="1" dirty="0" smtClean="0"/>
              <a:t> </a:t>
            </a:r>
            <a:r>
              <a:rPr lang="en-US" b="1" dirty="0" err="1" smtClean="0"/>
              <a:t>Muhsin</a:t>
            </a:r>
            <a:endParaRPr lang="en-US" b="1" dirty="0"/>
          </a:p>
          <a:p>
            <a:pPr marL="457200" indent="-457200" algn="l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8643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8137301" cy="1101697"/>
          </a:xfrm>
        </p:spPr>
        <p:txBody>
          <a:bodyPr/>
          <a:lstStyle/>
          <a:p>
            <a:r>
              <a:rPr lang="en-US" b="1" dirty="0" smtClean="0"/>
              <a:t>"How Soon Hath Time"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138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How soon hath Time, the subtle thief of youth,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/>
              <a:t>Stol'n</a:t>
            </a:r>
            <a:r>
              <a:rPr lang="en-US" sz="2000" dirty="0"/>
              <a:t> on his wing my three and twentieth year!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My hasting days fly on with full career,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But my late spring no bud or blossom </a:t>
            </a:r>
            <a:r>
              <a:rPr lang="en-US" sz="2000" dirty="0" err="1"/>
              <a:t>shew'th</a:t>
            </a:r>
            <a:r>
              <a:rPr lang="en-US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Perhaps my semblance might deceive the truth,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That I to manhood am arrived so </a:t>
            </a:r>
            <a:r>
              <a:rPr lang="en-US" sz="2000" dirty="0" smtClean="0"/>
              <a:t>near,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And </a:t>
            </a:r>
            <a:r>
              <a:rPr lang="en-US" sz="2000" dirty="0"/>
              <a:t>inward ripeness doth much less appear,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That some more timely-happy spirits </a:t>
            </a:r>
            <a:r>
              <a:rPr lang="en-US" sz="2000" dirty="0" err="1"/>
              <a:t>endu'th</a:t>
            </a:r>
            <a:r>
              <a:rPr lang="en-US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4378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2000" dirty="0"/>
              <a:t>Yet be it less or more, or soon or slow,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/>
              <a:t>It shall be still in strictest measure even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/>
              <a:t>To that same lot, however mean or high,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/>
              <a:t>Toward which Time leads me, and the will of Heaven;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/>
              <a:t>All is, if I have grace to use it so,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/>
              <a:t>As ever in my great Taskmaster's eye</a:t>
            </a:r>
          </a:p>
        </p:txBody>
      </p:sp>
    </p:spTree>
    <p:extLst>
      <p:ext uri="{BB962C8B-B14F-4D97-AF65-F5344CB8AC3E}">
        <p14:creationId xmlns:p14="http://schemas.microsoft.com/office/powerpoint/2010/main" val="39331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277"/>
            <a:ext cx="9144000" cy="10045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Summary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15921"/>
            <a:ext cx="9144000" cy="504207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How soon hath Time, the subtle thief of youth,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Stol'n</a:t>
            </a:r>
            <a:r>
              <a:rPr lang="en-US" sz="2800" dirty="0">
                <a:solidFill>
                  <a:schemeClr val="tx1"/>
                </a:solidFill>
              </a:rPr>
              <a:t> on his wing my three and twentieth year!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2"/>
                </a:solidFill>
              </a:rPr>
              <a:t>My hasting days fly on with full career,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2"/>
                </a:solidFill>
              </a:rPr>
              <a:t>But my late spring no bud or blossom </a:t>
            </a:r>
            <a:r>
              <a:rPr lang="en-US" sz="2800" dirty="0" err="1">
                <a:solidFill>
                  <a:schemeClr val="accent2"/>
                </a:solidFill>
              </a:rPr>
              <a:t>shew'th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B0F0"/>
                </a:solidFill>
              </a:rPr>
              <a:t>Perhaps my semblance might deceive the truth,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B0F0"/>
                </a:solidFill>
              </a:rPr>
              <a:t>That I to manhood am arrived so near,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</a:rPr>
              <a:t>And inward ripeness doth much less appear,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</a:rPr>
              <a:t>That some more timely-happy spirits </a:t>
            </a:r>
            <a:r>
              <a:rPr lang="en-US" sz="2800" dirty="0" err="1">
                <a:solidFill>
                  <a:srgbClr val="FF0000"/>
                </a:solidFill>
              </a:rPr>
              <a:t>endu'th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277"/>
            <a:ext cx="9144000" cy="10045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Summary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15921"/>
            <a:ext cx="9144000" cy="45591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i="0" dirty="0">
                <a:solidFill>
                  <a:srgbClr val="FFFF00"/>
                </a:solidFill>
              </a:rPr>
              <a:t>Yet be it less or more, or soon or slow,</a:t>
            </a:r>
          </a:p>
          <a:p>
            <a:pPr>
              <a:lnSpc>
                <a:spcPct val="150000"/>
              </a:lnSpc>
            </a:pPr>
            <a:r>
              <a:rPr lang="en-US" sz="2800" i="0" dirty="0" smtClean="0">
                <a:solidFill>
                  <a:srgbClr val="FFFF00"/>
                </a:solidFill>
              </a:rPr>
              <a:t> </a:t>
            </a:r>
            <a:r>
              <a:rPr lang="en-US" sz="2800" i="0" dirty="0">
                <a:solidFill>
                  <a:srgbClr val="FFFF00"/>
                </a:solidFill>
              </a:rPr>
              <a:t>It shall be still in strictest measure </a:t>
            </a:r>
            <a:r>
              <a:rPr lang="en-US" sz="2800" i="0" dirty="0" err="1">
                <a:solidFill>
                  <a:srgbClr val="FFFF00"/>
                </a:solidFill>
              </a:rPr>
              <a:t>ev'n</a:t>
            </a:r>
            <a:endParaRPr lang="en-US" sz="2800" i="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i="0" dirty="0" smtClean="0">
                <a:solidFill>
                  <a:srgbClr val="FFFF00"/>
                </a:solidFill>
              </a:rPr>
              <a:t> </a:t>
            </a:r>
            <a:r>
              <a:rPr lang="en-US" sz="2800" i="0" dirty="0">
                <a:solidFill>
                  <a:srgbClr val="FFFF00"/>
                </a:solidFill>
              </a:rPr>
              <a:t>To that same lot</a:t>
            </a:r>
            <a:r>
              <a:rPr lang="en-US" sz="2800" i="0" dirty="0"/>
              <a:t>, </a:t>
            </a:r>
            <a:r>
              <a:rPr lang="en-US" sz="2800" i="0" dirty="0">
                <a:solidFill>
                  <a:srgbClr val="00B0F0"/>
                </a:solidFill>
              </a:rPr>
              <a:t>however mean or high,</a:t>
            </a:r>
          </a:p>
          <a:p>
            <a:pPr>
              <a:lnSpc>
                <a:spcPct val="150000"/>
              </a:lnSpc>
            </a:pPr>
            <a:r>
              <a:rPr lang="en-US" sz="2800" i="0" dirty="0" smtClean="0">
                <a:solidFill>
                  <a:srgbClr val="00B0F0"/>
                </a:solidFill>
              </a:rPr>
              <a:t>Toward </a:t>
            </a:r>
            <a:r>
              <a:rPr lang="en-US" sz="2800" i="0" dirty="0">
                <a:solidFill>
                  <a:srgbClr val="00B0F0"/>
                </a:solidFill>
              </a:rPr>
              <a:t>which Time leads me, and the will of Heav'n:</a:t>
            </a:r>
          </a:p>
          <a:p>
            <a:pPr>
              <a:lnSpc>
                <a:spcPct val="150000"/>
              </a:lnSpc>
            </a:pPr>
            <a:r>
              <a:rPr lang="en-US" sz="2800" i="0" dirty="0" smtClean="0"/>
              <a:t> </a:t>
            </a:r>
            <a:r>
              <a:rPr lang="en-US" sz="2800" i="0" dirty="0"/>
              <a:t>All is, if I have grace to use it so</a:t>
            </a:r>
          </a:p>
          <a:p>
            <a:pPr>
              <a:lnSpc>
                <a:spcPct val="150000"/>
              </a:lnSpc>
            </a:pPr>
            <a:r>
              <a:rPr lang="en-US" sz="2800" i="0" dirty="0" smtClean="0"/>
              <a:t>As </a:t>
            </a:r>
            <a:r>
              <a:rPr lang="en-US" sz="2800" i="0" dirty="0"/>
              <a:t>ever in my great Task-Master's eye.</a:t>
            </a:r>
          </a:p>
          <a:p>
            <a:pPr>
              <a:lnSpc>
                <a:spcPct val="150000"/>
              </a:lnSpc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2124"/>
            <a:ext cx="9144000" cy="10818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Form and Structure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87131"/>
            <a:ext cx="9144000" cy="46750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Petrarchan </a:t>
            </a:r>
            <a:r>
              <a:rPr lang="en-US" sz="3200" b="1" dirty="0" smtClean="0">
                <a:hlinkClick r:id="rId2"/>
              </a:rPr>
              <a:t>sonnet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The</a:t>
            </a:r>
            <a:r>
              <a:rPr lang="en-US" sz="3200" dirty="0"/>
              <a:t> </a:t>
            </a:r>
            <a:r>
              <a:rPr lang="en-US" sz="3200" dirty="0" smtClean="0"/>
              <a:t>octave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The</a:t>
            </a:r>
            <a:r>
              <a:rPr lang="en-US" sz="3200" dirty="0"/>
              <a:t> </a:t>
            </a:r>
            <a:r>
              <a:rPr lang="en-US" sz="3200" dirty="0" smtClean="0"/>
              <a:t>sestet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Line </a:t>
            </a:r>
            <a:r>
              <a:rPr lang="en-US" sz="3200" dirty="0"/>
              <a:t>9, is called the "turn" or the "</a:t>
            </a:r>
            <a:r>
              <a:rPr lang="en-US" sz="3200" dirty="0" err="1"/>
              <a:t>volta</a:t>
            </a:r>
            <a:r>
              <a:rPr lang="en-US" sz="3200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40989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608"/>
            <a:ext cx="9144000" cy="1275009"/>
          </a:xfrm>
        </p:spPr>
        <p:txBody>
          <a:bodyPr>
            <a:normAutofit/>
          </a:bodyPr>
          <a:lstStyle/>
          <a:p>
            <a:r>
              <a:rPr lang="en-US" b="1" dirty="0" smtClean="0"/>
              <a:t>Meter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15921"/>
            <a:ext cx="9144000" cy="46106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 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How</a:t>
            </a:r>
            <a:r>
              <a:rPr lang="en-US" sz="3200" dirty="0"/>
              <a:t> </a:t>
            </a:r>
            <a:r>
              <a:rPr lang="en-US" sz="3200" b="1" dirty="0"/>
              <a:t>soon</a:t>
            </a:r>
            <a:r>
              <a:rPr lang="en-US" sz="3200" dirty="0"/>
              <a:t>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hath</a:t>
            </a:r>
            <a:r>
              <a:rPr lang="en-US" sz="3200" dirty="0"/>
              <a:t> </a:t>
            </a:r>
            <a:r>
              <a:rPr lang="en-US" sz="3200" b="1" dirty="0"/>
              <a:t>Time</a:t>
            </a:r>
            <a:r>
              <a:rPr lang="en-US" sz="3200" dirty="0"/>
              <a:t>,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en-US" sz="3200" dirty="0"/>
              <a:t> </a:t>
            </a:r>
            <a:r>
              <a:rPr lang="en-US" sz="3200" b="1" dirty="0"/>
              <a:t>sub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tle</a:t>
            </a:r>
            <a:r>
              <a:rPr lang="en-US" sz="3200" dirty="0"/>
              <a:t> </a:t>
            </a:r>
            <a:r>
              <a:rPr lang="en-US" sz="3200" b="1" dirty="0"/>
              <a:t>thief</a:t>
            </a:r>
            <a:r>
              <a:rPr lang="en-US" sz="3200" dirty="0"/>
              <a:t> 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en-US" sz="3200" dirty="0"/>
              <a:t> </a:t>
            </a:r>
            <a:r>
              <a:rPr lang="en-US" sz="3200" b="1" dirty="0"/>
              <a:t>youth</a:t>
            </a:r>
            <a:r>
              <a:rPr lang="en-US" sz="3200" dirty="0" smtClean="0"/>
              <a:t>,</a:t>
            </a:r>
          </a:p>
          <a:p>
            <a:endParaRPr lang="en-US" sz="3200" dirty="0"/>
          </a:p>
          <a:p>
            <a:r>
              <a:rPr lang="en-US" sz="3200" dirty="0" smtClean="0"/>
              <a:t>2    </a:t>
            </a:r>
          </a:p>
          <a:p>
            <a:r>
              <a:rPr lang="en-US" sz="3200" b="1" dirty="0" err="1"/>
              <a:t>Stol'n</a:t>
            </a:r>
            <a:r>
              <a:rPr lang="en-US" sz="3200" dirty="0"/>
              <a:t>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on his</a:t>
            </a:r>
            <a:r>
              <a:rPr lang="en-US" sz="3200" dirty="0"/>
              <a:t> </a:t>
            </a:r>
            <a:r>
              <a:rPr lang="en-US" sz="3200" b="1" dirty="0"/>
              <a:t>wing</a:t>
            </a:r>
            <a:endParaRPr lang="en-US" sz="3200" dirty="0"/>
          </a:p>
          <a:p>
            <a:r>
              <a:rPr lang="en-US" sz="3200" dirty="0" smtClean="0"/>
              <a:t>12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en-US" sz="3200" b="1" dirty="0"/>
              <a:t>ward</a:t>
            </a:r>
            <a:r>
              <a:rPr lang="en-US" sz="3200" dirty="0"/>
              <a:t>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which</a:t>
            </a:r>
            <a:r>
              <a:rPr lang="en-US" sz="3200" dirty="0"/>
              <a:t> </a:t>
            </a:r>
            <a:r>
              <a:rPr lang="en-US" sz="3200" b="1" dirty="0"/>
              <a:t>Time</a:t>
            </a:r>
            <a:r>
              <a:rPr lang="en-US" sz="3200" dirty="0"/>
              <a:t> </a:t>
            </a:r>
            <a:r>
              <a:rPr lang="en-US" sz="3200" b="1" dirty="0"/>
              <a:t>leads</a:t>
            </a:r>
            <a:r>
              <a:rPr lang="en-US" sz="3200" dirty="0"/>
              <a:t>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me</a:t>
            </a:r>
            <a:r>
              <a:rPr lang="en-US" sz="3200" dirty="0"/>
              <a:t>, 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and the</a:t>
            </a:r>
            <a:r>
              <a:rPr lang="en-US" sz="3200" dirty="0"/>
              <a:t> </a:t>
            </a:r>
            <a:r>
              <a:rPr lang="en-US" sz="3200" b="1" dirty="0"/>
              <a:t>will</a:t>
            </a:r>
            <a:r>
              <a:rPr lang="en-US" sz="3200" dirty="0"/>
              <a:t> of </a:t>
            </a:r>
            <a:r>
              <a:rPr lang="en-US" sz="3200" b="1" dirty="0"/>
              <a:t>Heav'n</a:t>
            </a:r>
            <a:r>
              <a:rPr lang="en-US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907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1820"/>
            <a:ext cx="9144000" cy="12234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Rhyme Scheme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31830"/>
            <a:ext cx="9144000" cy="4675031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1       How </a:t>
            </a:r>
            <a:r>
              <a:rPr lang="en-US" sz="2800" dirty="0"/>
              <a:t>soon hath Time, the subtle thief of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youth</a:t>
            </a:r>
            <a:r>
              <a:rPr lang="en-US" sz="2800" dirty="0"/>
              <a:t>,</a:t>
            </a:r>
          </a:p>
          <a:p>
            <a:pPr algn="l"/>
            <a:r>
              <a:rPr lang="en-US" sz="2800" dirty="0"/>
              <a:t>2       </a:t>
            </a:r>
            <a:r>
              <a:rPr lang="en-US" sz="2800" dirty="0" err="1"/>
              <a:t>Stol'n</a:t>
            </a:r>
            <a:r>
              <a:rPr lang="en-US" sz="2800" dirty="0"/>
              <a:t> on his wing my three-and-twentieth</a:t>
            </a:r>
            <a:r>
              <a:rPr lang="en-US" sz="2800" dirty="0">
                <a:solidFill>
                  <a:srgbClr val="FF0000"/>
                </a:solidFill>
              </a:rPr>
              <a:t> year</a:t>
            </a:r>
            <a:r>
              <a:rPr lang="en-US" sz="2800" dirty="0"/>
              <a:t>!</a:t>
            </a:r>
          </a:p>
          <a:p>
            <a:pPr algn="l"/>
            <a:r>
              <a:rPr lang="en-US" sz="2800" dirty="0"/>
              <a:t>3       My hasting days fly on with full </a:t>
            </a:r>
            <a:r>
              <a:rPr lang="en-US" sz="2800" dirty="0">
                <a:solidFill>
                  <a:srgbClr val="FF0000"/>
                </a:solidFill>
              </a:rPr>
              <a:t>career</a:t>
            </a:r>
            <a:r>
              <a:rPr lang="en-US" sz="2800" dirty="0"/>
              <a:t>,</a:t>
            </a:r>
          </a:p>
          <a:p>
            <a:pPr algn="l"/>
            <a:r>
              <a:rPr lang="en-US" sz="2800" dirty="0"/>
              <a:t>4       But my late spring no bud or blossom 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shew'th</a:t>
            </a:r>
            <a:r>
              <a:rPr lang="en-US" sz="2800" dirty="0"/>
              <a:t>.</a:t>
            </a:r>
          </a:p>
          <a:p>
            <a:pPr algn="l"/>
            <a:r>
              <a:rPr lang="en-US" sz="2800" dirty="0" smtClean="0"/>
              <a:t>5       Perhaps </a:t>
            </a:r>
            <a:r>
              <a:rPr lang="en-US" sz="2800" dirty="0"/>
              <a:t>my semblance might deceive the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truth</a:t>
            </a:r>
          </a:p>
          <a:p>
            <a:pPr algn="l"/>
            <a:r>
              <a:rPr lang="en-US" sz="2800" dirty="0"/>
              <a:t>6       That I to manhood am </a:t>
            </a:r>
            <a:r>
              <a:rPr lang="en-US" sz="2800" dirty="0" err="1"/>
              <a:t>arriv'd</a:t>
            </a:r>
            <a:r>
              <a:rPr lang="en-US" sz="2800" dirty="0"/>
              <a:t> so </a:t>
            </a:r>
            <a:r>
              <a:rPr lang="en-US" sz="2800" dirty="0">
                <a:solidFill>
                  <a:srgbClr val="FF0000"/>
                </a:solidFill>
              </a:rPr>
              <a:t>near</a:t>
            </a:r>
            <a:r>
              <a:rPr lang="en-US" sz="2800" dirty="0"/>
              <a:t>;</a:t>
            </a:r>
          </a:p>
          <a:p>
            <a:pPr algn="l"/>
            <a:r>
              <a:rPr lang="en-US" sz="2800" dirty="0"/>
              <a:t>7       And inward ripeness doth much less </a:t>
            </a:r>
            <a:r>
              <a:rPr lang="en-US" sz="2800" dirty="0">
                <a:solidFill>
                  <a:srgbClr val="FF0000"/>
                </a:solidFill>
              </a:rPr>
              <a:t>appear</a:t>
            </a:r>
            <a:r>
              <a:rPr lang="en-US" sz="2800" dirty="0"/>
              <a:t>,</a:t>
            </a:r>
          </a:p>
          <a:p>
            <a:pPr algn="l"/>
            <a:r>
              <a:rPr lang="en-US" sz="2800" dirty="0"/>
              <a:t>8       That some more timely-happy spirits 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endu'th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94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311" y="746975"/>
            <a:ext cx="10844010" cy="543488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9         Yet </a:t>
            </a:r>
            <a:r>
              <a:rPr lang="en-US" sz="3600" dirty="0"/>
              <a:t>be it less or more, or soon or 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slow</a:t>
            </a:r>
            <a:r>
              <a:rPr lang="en-US" sz="3600" dirty="0"/>
              <a:t>,</a:t>
            </a:r>
          </a:p>
          <a:p>
            <a:pPr algn="l"/>
            <a:r>
              <a:rPr lang="en-US" sz="3600" dirty="0"/>
              <a:t>10       It shall be still in strictest measure </a:t>
            </a:r>
            <a:r>
              <a:rPr lang="en-US" sz="3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ev'n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US" sz="3600" dirty="0"/>
              <a:t>11       To that same lot, however mean or </a:t>
            </a:r>
            <a:r>
              <a:rPr lang="en-US" sz="3600" dirty="0">
                <a:solidFill>
                  <a:srgbClr val="92D050"/>
                </a:solidFill>
              </a:rPr>
              <a:t>high</a:t>
            </a:r>
            <a:r>
              <a:rPr lang="en-US" sz="3600" dirty="0"/>
              <a:t>,</a:t>
            </a:r>
          </a:p>
          <a:p>
            <a:pPr algn="l"/>
            <a:r>
              <a:rPr lang="en-US" sz="3600" dirty="0" smtClean="0"/>
              <a:t>12       Toward </a:t>
            </a:r>
            <a:r>
              <a:rPr lang="en-US" sz="3600" dirty="0"/>
              <a:t>which Time leads me, and the will of </a:t>
            </a: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Heav'n</a:t>
            </a:r>
            <a:r>
              <a:rPr lang="en-US" sz="3600" dirty="0"/>
              <a:t>:</a:t>
            </a:r>
          </a:p>
          <a:p>
            <a:pPr algn="l"/>
            <a:r>
              <a:rPr lang="en-US" sz="3600" dirty="0"/>
              <a:t>13       All is, if I have grace to use it 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so</a:t>
            </a:r>
          </a:p>
          <a:p>
            <a:pPr algn="l"/>
            <a:r>
              <a:rPr lang="en-US" sz="3600" dirty="0"/>
              <a:t>14       As ever in my great Task-Master's </a:t>
            </a:r>
            <a:r>
              <a:rPr lang="en-US" sz="3600" dirty="0">
                <a:solidFill>
                  <a:srgbClr val="92D050"/>
                </a:solidFill>
              </a:rPr>
              <a:t>eye</a:t>
            </a:r>
            <a:r>
              <a:rPr lang="en-US" sz="3600" dirty="0"/>
              <a:t>.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72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adlines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36CA9F4A-BB34-428E-BF18-E0AFB26A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235</TotalTime>
  <Words>349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Schoolbook</vt:lpstr>
      <vt:lpstr>Corbel</vt:lpstr>
      <vt:lpstr>Headlines</vt:lpstr>
      <vt:lpstr>PowerPoint Presentation</vt:lpstr>
      <vt:lpstr>John Milton</vt:lpstr>
      <vt:lpstr>"How Soon Hath Time" </vt:lpstr>
      <vt:lpstr> Summary</vt:lpstr>
      <vt:lpstr> Summary</vt:lpstr>
      <vt:lpstr>Form and Structure</vt:lpstr>
      <vt:lpstr>Meter</vt:lpstr>
      <vt:lpstr> Rhyme Scheme</vt:lpstr>
      <vt:lpstr>PowerPoint Presentation</vt:lpstr>
      <vt:lpstr>Themes</vt:lpstr>
      <vt:lpstr>Detailed Analysis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Milton</dc:title>
  <dc:creator>toshiba</dc:creator>
  <cp:lastModifiedBy>toshiba</cp:lastModifiedBy>
  <cp:revision>20</cp:revision>
  <dcterms:created xsi:type="dcterms:W3CDTF">2021-06-07T05:46:43Z</dcterms:created>
  <dcterms:modified xsi:type="dcterms:W3CDTF">2021-06-07T10:16:26Z</dcterms:modified>
</cp:coreProperties>
</file>